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5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5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73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50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849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270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295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083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12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99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AC4-85F0-4A9A-9DE5-24B235AB55ED}" type="datetimeFigureOut">
              <a:rPr lang="pt-PT" smtClean="0"/>
              <a:t>26-08-2022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95B1-D9AC-49D0-8CF3-D4A00C8898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985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handant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11BB605-FDB8-60F1-6C26-E0E461297F1E}"/>
              </a:ext>
            </a:extLst>
          </p:cNvPr>
          <p:cNvSpPr txBox="1">
            <a:spLocks/>
          </p:cNvSpPr>
          <p:nvPr/>
        </p:nvSpPr>
        <p:spPr>
          <a:xfrm>
            <a:off x="385865" y="3428999"/>
            <a:ext cx="2999362" cy="1108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/>
              <a:t>Passe Andante-</a:t>
            </a:r>
          </a:p>
          <a:p>
            <a:pPr algn="l"/>
            <a:r>
              <a:rPr lang="pt-PT" sz="3200" b="1" dirty="0"/>
              <a:t> </a:t>
            </a:r>
          </a:p>
          <a:p>
            <a:pPr algn="l"/>
            <a:r>
              <a:rPr lang="pt-PT" sz="3200" b="1" dirty="0"/>
              <a:t>Transcrição da Informação da Empresa de Transportes Intermodais do Porto, veiculada pela </a:t>
            </a:r>
            <a:r>
              <a:rPr lang="pt-PT" sz="3200" b="1" dirty="0" err="1"/>
              <a:t>DGEstE</a:t>
            </a:r>
            <a:endParaRPr lang="pt-PT" sz="3200" b="1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F480E9E-8478-39A9-C7E4-CCE3866B7095}"/>
              </a:ext>
            </a:extLst>
          </p:cNvPr>
          <p:cNvSpPr txBox="1">
            <a:spLocks/>
          </p:cNvSpPr>
          <p:nvPr/>
        </p:nvSpPr>
        <p:spPr>
          <a:xfrm>
            <a:off x="4172187" y="204282"/>
            <a:ext cx="7633947" cy="6162380"/>
          </a:xfrm>
          <a:prstGeom prst="rect">
            <a:avLst/>
          </a:prstGeom>
          <a:gradFill>
            <a:gsLst>
              <a:gs pos="0">
                <a:srgbClr val="B6E9E3"/>
              </a:gs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65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“</a:t>
            </a:r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 empresa Transportes Intermodais do Porto solicita a colaboração da </a:t>
            </a:r>
            <a:r>
              <a:rPr lang="pt-PT" sz="1650" b="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DGEstE</a:t>
            </a:r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– Direção de Serviços da Região Norte, no sentido de divulgar junto das escolas a informação infra, de forma a que possa ser difundida pelos alunos, pais e encarregados de educação.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Tendo como objetivo diminuir as longas filas de espera que se formam nas lojas Andante, no início do mês de setembro, informa-se que o cliente deve dirigir-se a uma Loja Andante, Bilheteira CP com venda Andante ou Pontos de venda Andante dos Municípios, já com toda a documentação necessária.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 situação anterior não se aplica aos estudantes com idade inferior a 13 anos que usufruem do título gratuito Sub13 pelo que, na realidade, se destina apenas aos</a:t>
            </a:r>
            <a:r>
              <a:rPr lang="pt-PT" sz="165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estudantes dos 13 aos 18 anos. </a:t>
            </a:r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Mais se informa que também não se aplica aos estudantes com domicílio fiscal no Porto e que usufruem gratuitamente da assinatura Andante 3Z Porto a não ser que pretendam uma assinatura Andante Metropolitano.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Recorda-se as vantagens de utilização da </a:t>
            </a:r>
            <a:r>
              <a:rPr lang="pt-PT" sz="165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App ANDA</a:t>
            </a:r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para telemóveis </a:t>
            </a:r>
            <a:r>
              <a:rPr lang="pt-PT" sz="165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android</a:t>
            </a:r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: </a:t>
            </a:r>
            <a:r>
              <a:rPr lang="pt-PT" sz="165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otimização tarifária, sem filas, sem pré-carregamentos</a:t>
            </a:r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Os alunos deverão descarregar previamente a App para o seu telemóvel. Quando se deslocarem à loja para renovação do perfil 4_18, o agente de venda pode transferir de imediato o perfil do cartão para o telemóvel.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lang="pt-PT" sz="165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PT" sz="165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Poderá obter mais informação em </a:t>
            </a:r>
            <a:r>
              <a:rPr lang="pt-PT" sz="1800" b="1" i="0" dirty="0">
                <a:solidFill>
                  <a:srgbClr val="164692"/>
                </a:solidFill>
                <a:effectLst/>
                <a:latin typeface="Trebuchet MS" panose="020B0603020202020204" pitchFamily="34" charset="0"/>
                <a:hlinkClick r:id="rId2"/>
              </a:rPr>
              <a:t>www.linhandante.com</a:t>
            </a:r>
            <a:r>
              <a:rPr lang="pt-PT" sz="1800" b="1" i="0" dirty="0">
                <a:solidFill>
                  <a:srgbClr val="164692"/>
                </a:solidFill>
                <a:effectLst/>
                <a:latin typeface="Trebuchet MS" panose="020B0603020202020204" pitchFamily="34" charset="0"/>
              </a:rPr>
              <a:t>”</a:t>
            </a:r>
            <a:endParaRPr lang="pt-P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5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11BB605-FDB8-60F1-6C26-E0E461297F1E}"/>
              </a:ext>
            </a:extLst>
          </p:cNvPr>
          <p:cNvSpPr txBox="1">
            <a:spLocks/>
          </p:cNvSpPr>
          <p:nvPr/>
        </p:nvSpPr>
        <p:spPr>
          <a:xfrm>
            <a:off x="531779" y="1157592"/>
            <a:ext cx="3018818" cy="1108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Condições do Passe Andante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874411E-C62C-5F45-3A10-F75484D99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9575" y="467454"/>
          <a:ext cx="8197105" cy="614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601200" imgH="7200900" progId="Acrobat.Document.DC">
                  <p:embed/>
                </p:oleObj>
              </mc:Choice>
              <mc:Fallback>
                <p:oleObj name="Acrobat Document" r:id="rId2" imgW="9601200" imgH="7200900" progId="Acrobat.Document.DC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8874411E-C62C-5F45-3A10-F75484D99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79575" y="467454"/>
                        <a:ext cx="8197105" cy="6147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85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BF205F9-1ED8-AC19-B682-6107AA361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621769"/>
              </p:ext>
            </p:extLst>
          </p:nvPr>
        </p:nvGraphicFramePr>
        <p:xfrm>
          <a:off x="6096000" y="130843"/>
          <a:ext cx="4661678" cy="659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59" imgH="8020022" progId="Acrobat.Document.DC">
                  <p:embed/>
                </p:oleObj>
              </mc:Choice>
              <mc:Fallback>
                <p:oleObj name="Acrobat Document" r:id="rId2" imgW="5667359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130843"/>
                        <a:ext cx="4661678" cy="6596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13086F8E-DB04-4B67-8FE4-141DA753B622}"/>
              </a:ext>
            </a:extLst>
          </p:cNvPr>
          <p:cNvSpPr txBox="1">
            <a:spLocks/>
          </p:cNvSpPr>
          <p:nvPr/>
        </p:nvSpPr>
        <p:spPr>
          <a:xfrm>
            <a:off x="770444" y="1476586"/>
            <a:ext cx="3018818" cy="1067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Informações Passe Andante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B90AF6D-5E8F-6702-5399-AEEA8D85FBE0}"/>
              </a:ext>
            </a:extLst>
          </p:cNvPr>
          <p:cNvSpPr txBox="1">
            <a:spLocks/>
          </p:cNvSpPr>
          <p:nvPr/>
        </p:nvSpPr>
        <p:spPr>
          <a:xfrm>
            <a:off x="770444" y="3076755"/>
            <a:ext cx="3018818" cy="16281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57201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9E4C15D-286A-4F39-5D13-51D649B64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8609"/>
              </p:ext>
            </p:extLst>
          </p:nvPr>
        </p:nvGraphicFramePr>
        <p:xfrm>
          <a:off x="6096000" y="86048"/>
          <a:ext cx="4730870" cy="668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59" imgH="8010425" progId="Acrobat.Document.DC">
                  <p:embed/>
                </p:oleObj>
              </mc:Choice>
              <mc:Fallback>
                <p:oleObj name="Acrobat Document" r:id="rId2" imgW="5667359" imgH="80104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86048"/>
                        <a:ext cx="4730870" cy="6685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91736389-0BB8-6EAE-EDB0-9DD7F5050E14}"/>
              </a:ext>
            </a:extLst>
          </p:cNvPr>
          <p:cNvSpPr txBox="1">
            <a:spLocks/>
          </p:cNvSpPr>
          <p:nvPr/>
        </p:nvSpPr>
        <p:spPr>
          <a:xfrm>
            <a:off x="872247" y="1848255"/>
            <a:ext cx="3018818" cy="1108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Condições do Contrato Passe Andante</a:t>
            </a:r>
          </a:p>
        </p:txBody>
      </p:sp>
    </p:spTree>
    <p:extLst>
      <p:ext uri="{BB962C8B-B14F-4D97-AF65-F5344CB8AC3E}">
        <p14:creationId xmlns:p14="http://schemas.microsoft.com/office/powerpoint/2010/main" val="28461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3A1EF-7C26-6551-75EF-7D9E91EF2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586" y="1167320"/>
            <a:ext cx="5402093" cy="1108954"/>
          </a:xfrm>
        </p:spPr>
        <p:txBody>
          <a:bodyPr>
            <a:noAutofit/>
          </a:bodyPr>
          <a:lstStyle/>
          <a:p>
            <a:r>
              <a:rPr lang="pt-PT" sz="3200" b="1" dirty="0"/>
              <a:t>Declaração a emitir pelo estabelecimento escolar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5FE1C6E-5018-1DB4-7496-E8780BFEC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99187"/>
              </p:ext>
            </p:extLst>
          </p:nvPr>
        </p:nvGraphicFramePr>
        <p:xfrm>
          <a:off x="6174920" y="69401"/>
          <a:ext cx="4748521" cy="671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59" imgH="8020022" progId="Acrobat.Document.DC">
                  <p:embed/>
                </p:oleObj>
              </mc:Choice>
              <mc:Fallback>
                <p:oleObj name="Acrobat Document" r:id="rId2" imgW="5667359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74920" y="69401"/>
                        <a:ext cx="4748521" cy="6719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22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282</Words>
  <Application>Microsoft Office PowerPoint</Application>
  <PresentationFormat>Ecrã Panorâmico</PresentationFormat>
  <Paragraphs>17</Paragraphs>
  <Slides>5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Trebuchet MS</vt:lpstr>
      <vt:lpstr>Office Theme</vt:lpstr>
      <vt:lpstr>Adobe Acrobat Document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Declaração a emitir pelo estabelecimento escolar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direito</dc:creator>
  <cp:lastModifiedBy>paulo direito</cp:lastModifiedBy>
  <cp:revision>3</cp:revision>
  <dcterms:created xsi:type="dcterms:W3CDTF">2022-08-26T10:22:08Z</dcterms:created>
  <dcterms:modified xsi:type="dcterms:W3CDTF">2022-08-26T11:02:11Z</dcterms:modified>
</cp:coreProperties>
</file>